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sldSz cx="9144000" cy="5143500" type="screen16x9"/>
  <p:notesSz cx="6858000" cy="9144000"/>
  <p:embeddedFontLst>
    <p:embeddedFont>
      <p:font typeface="Lato" panose="020F0502020204030203" pitchFamily="34" charset="0"/>
      <p:regular r:id="rId31"/>
      <p:bold r:id="rId32"/>
      <p:italic r:id="rId33"/>
      <p:boldItalic r:id="rId34"/>
    </p:embeddedFont>
    <p:embeddedFont>
      <p:font typeface="Pacifico" panose="00000500000000000000" pitchFamily="2" charset="0"/>
      <p:regular r:id="rId35"/>
    </p:embeddedFont>
    <p:embeddedFont>
      <p:font typeface="Raleway" pitchFamily="2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8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/Relationships>
</file>

<file path=ppt/media/image1.jpg>
</file>

<file path=ppt/media/image2.jpg>
</file>

<file path=ppt/media/image3.jpg>
</file>

<file path=ppt/media/image4.jp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a95cb63fb7_1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a95cb63fb7_1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a95cb63fb7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a95cb63fb7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a95cb63fb7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a95cb63fb7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a95cb63fb7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a95cb63fb7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95cb63fb7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a95cb63fb7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2a95cb63fb7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2a95cb63fb7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a95cb63fb7_1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a95cb63fb7_1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a95cb63fb7_1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a95cb63fb7_1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a95cb63fb7_1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a95cb63fb7_1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a95cb63fb7_1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a95cb63fb7_1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ed8106db4f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ed8106db4f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a95cb63fb7_1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a95cb63fb7_1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a95cb63fb7_1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a95cb63fb7_1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2a95cb63fb7_1_1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2a95cb63fb7_1_1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a95cb63fb7_1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a95cb63fb7_1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a95cb63fb7_1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a95cb63fb7_1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a95cb63fb7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a95cb63fb7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a95cb63fb7_1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a95cb63fb7_1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a95cb63fb7_1_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2a95cb63fb7_1_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95cb63fb7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a95cb63fb7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a95cb63fb7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a95cb63fb7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95cb63fb7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a95cb63fb7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95cb63fb7_1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95cb63fb7_1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a95cb63fb7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a95cb63fb7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a95cb63fb7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a95cb63fb7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a95cb63fb7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a95cb63fb7_1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897300" cy="27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950" b="0" dirty="0">
                <a:solidFill>
                  <a:srgbClr val="1F1F1F"/>
                </a:solidFill>
                <a:highlight>
                  <a:schemeClr val="lt2"/>
                </a:highlight>
                <a:latin typeface="Pacifico"/>
                <a:ea typeface="Pacifico"/>
                <a:cs typeface="Pacifico"/>
                <a:sym typeface="Pacifico"/>
              </a:rPr>
              <a:t>Deixai vir a mim as criancinhas</a:t>
            </a:r>
            <a:endParaRPr sz="8500" b="0" dirty="0">
              <a:highlight>
                <a:schemeClr val="lt2"/>
              </a:highlight>
              <a:latin typeface="Pacifico"/>
              <a:ea typeface="Pacifico"/>
              <a:cs typeface="Pacifico"/>
              <a:sym typeface="Pacifico"/>
            </a:endParaRPr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451" y="4499125"/>
            <a:ext cx="38973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 b="1">
                <a:solidFill>
                  <a:srgbClr val="FF0000"/>
                </a:solidFill>
              </a:rPr>
              <a:t>Marcone Silva de Brito</a:t>
            </a:r>
            <a:endParaRPr sz="2200" b="1">
              <a:solidFill>
                <a:srgbClr val="FF0000"/>
              </a:solidFill>
            </a:endParaRPr>
          </a:p>
        </p:txBody>
      </p:sp>
      <p:pic>
        <p:nvPicPr>
          <p:cNvPr id="88" name="Google Shape;8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400" y="0"/>
            <a:ext cx="324065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body" idx="1"/>
          </p:nvPr>
        </p:nvSpPr>
        <p:spPr>
          <a:xfrm>
            <a:off x="729450" y="1375225"/>
            <a:ext cx="7688700" cy="29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Trazia consigo quatro gaiolas, contendo, em duas delas dois cães e nas outras, duas lebres. </a:t>
            </a:r>
            <a:endParaRPr sz="24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Iniciado o trabalho, o orador promoveu-se a libertação de uma das lebres e em seguida foi libertado um dos cães e este, ao ver-se livre de sua gaiola, partiu em direção da lebre e estraçalhou-a de forma violenta, numa cena dantesca.</a:t>
            </a:r>
            <a:endParaRPr sz="2400" b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body" idx="1"/>
          </p:nvPr>
        </p:nvSpPr>
        <p:spPr>
          <a:xfrm>
            <a:off x="729450" y="1608325"/>
            <a:ext cx="7688700" cy="273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Soltou-se a segunda lebre e o outro cão, que ao se verem livres de suas prisões, correram-se um em direção ao outro, acariciando-se.  Os primeiros animais não foram educados, esclareceu Licurgo, enquanto, os segundos foram. </a:t>
            </a:r>
            <a:endParaRPr sz="2400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5"/>
          <p:cNvSpPr txBox="1">
            <a:spLocks noGrp="1"/>
          </p:cNvSpPr>
          <p:nvPr>
            <p:ph type="body" idx="1"/>
          </p:nvPr>
        </p:nvSpPr>
        <p:spPr>
          <a:xfrm>
            <a:off x="729450" y="1445150"/>
            <a:ext cx="7688700" cy="306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Diz Joanna de Ângelis que: Em momento algum da evolução do planeta que nos serve de berço esteve, o ser humano, órfão ou abandonado; sempre, a mão culta, meiga e abençoada de Jesus e de seus trabalhadores esteve amparando-nos e protegendo-nos, para que o ser humano pudesse caminhar em frente, vencendo suas dificuldades. </a:t>
            </a:r>
            <a:endParaRPr sz="2400" b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body" idx="1"/>
          </p:nvPr>
        </p:nvSpPr>
        <p:spPr>
          <a:xfrm>
            <a:off x="729450" y="1484000"/>
            <a:ext cx="7688700" cy="285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 nesta linha de raciocínio Allan Kardec, o insigne Codificador da Doutrina Espírita assinalou que “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é pela educação, muito mais que pela </a:t>
            </a: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instrução, que vamos atingir o progresso moral”. </a:t>
            </a:r>
            <a:endParaRPr sz="2400" b="1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>
            <a:spLocks noGrp="1"/>
          </p:cNvSpPr>
          <p:nvPr>
            <p:ph type="body" idx="1"/>
          </p:nvPr>
        </p:nvSpPr>
        <p:spPr>
          <a:xfrm>
            <a:off x="729450" y="1289750"/>
            <a:ext cx="7688700" cy="30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Leciona Joanna de Ângelis que:</a:t>
            </a: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“A Terra – abençoada escola de provas e de expiações – encontra-se ainda situada na categoria de mundo inferior, porque os Espíritos que a habitam ainda permanecem em faixas primitivas do processo evolutivo... </a:t>
            </a:r>
            <a:endParaRPr sz="25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body" idx="1"/>
          </p:nvPr>
        </p:nvSpPr>
        <p:spPr>
          <a:xfrm>
            <a:off x="729450" y="1383000"/>
            <a:ext cx="7688700" cy="29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…possuindo o planeta elementos essenciais para a formação dos seres vivos, especialmente os humanos, em cujas moléculas foram modeladas as necessidades propiciatórias para o progresso intelecto-moral que os aguarda".</a:t>
            </a: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5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body" idx="1"/>
          </p:nvPr>
        </p:nvSpPr>
        <p:spPr>
          <a:xfrm>
            <a:off x="729450" y="1577225"/>
            <a:ext cx="76887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Em outra oportunidade a nobre mentora afirma: “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Renovam-se, periodicamente, no mundo, os métodos pedagógicos, em razão da conquista do conhecimento nas suas diferentes áreas. </a:t>
            </a:r>
            <a:endParaRPr sz="2400" b="1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>
            <a:spLocks noGrp="1"/>
          </p:cNvSpPr>
          <p:nvPr>
            <p:ph type="body" idx="1"/>
          </p:nvPr>
        </p:nvSpPr>
        <p:spPr>
          <a:xfrm>
            <a:off x="729450" y="1445150"/>
            <a:ext cx="7688700" cy="289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Em uma análise cuidadosa, descobre-se que esses valores encontram-se na Pedagogia de Jesus, porquanto a Sua preocupação constante era a da </a:t>
            </a:r>
            <a:r>
              <a:rPr lang="pt-BR" sz="2400" b="1" dirty="0" err="1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auto-iluminação</a:t>
            </a: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daqueles que o buscavam.</a:t>
            </a:r>
            <a:r>
              <a:rPr lang="pt-BR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>
            <a:spLocks noGrp="1"/>
          </p:cNvSpPr>
          <p:nvPr>
            <p:ph type="body" idx="1"/>
          </p:nvPr>
        </p:nvSpPr>
        <p:spPr>
          <a:xfrm>
            <a:off x="729450" y="1398525"/>
            <a:ext cx="7688700" cy="29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Psicopedagogo por excelência ensinou Jesus: 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“Sede perfeitos, como vosso Pai Celestial é perfeito”,</a:t>
            </a:r>
            <a:r>
              <a:rPr lang="pt-BR" sz="2400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regra áurea para se acumular valores que 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“não enferrujam, a traça não corrói nem consome e</a:t>
            </a:r>
            <a:r>
              <a:rPr lang="pt-BR" sz="2400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2400" b="1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nem os ladrões minam ou roubam”.</a:t>
            </a:r>
            <a:r>
              <a:rPr lang="pt-BR" sz="2400" i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1330850"/>
            <a:ext cx="3085500" cy="300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“Deixai vir a mim as criancinhas, pois que delas também é o reino dos céus.” (Jesus)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63800" y="0"/>
            <a:ext cx="428020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2"/>
          <p:cNvSpPr txBox="1">
            <a:spLocks noGrp="1"/>
          </p:cNvSpPr>
          <p:nvPr>
            <p:ph type="body" idx="1"/>
          </p:nvPr>
        </p:nvSpPr>
        <p:spPr>
          <a:xfrm>
            <a:off x="729450" y="1367450"/>
            <a:ext cx="7688700" cy="29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A dose certa para determinar “o tempo de brincar”, escolhendo o tipo ideal de brinquedo é papel fundamental dos pais e cuidadores de crianças, não podendo ultrapassar os limites do bom-senso, os quais, se esquecidos, geram graves “aleijões sociais”. </a:t>
            </a:r>
            <a:endParaRPr sz="2400" b="1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>
            <a:spLocks noGrp="1"/>
          </p:cNvSpPr>
          <p:nvPr>
            <p:ph type="body" idx="1"/>
          </p:nvPr>
        </p:nvSpPr>
        <p:spPr>
          <a:xfrm>
            <a:off x="729450" y="1375225"/>
            <a:ext cx="7688700" cy="29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Às crianças não se devem ser-lhes dado "o direito ilimitado de fazer ou deixar de fazer"; não são elas, páginas em branco como muitos imaginam e proclamam; </a:t>
            </a:r>
            <a:endParaRPr sz="2400" b="1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4"/>
          <p:cNvSpPr txBox="1">
            <a:spLocks noGrp="1"/>
          </p:cNvSpPr>
          <p:nvPr>
            <p:ph type="body" idx="1"/>
          </p:nvPr>
        </p:nvSpPr>
        <p:spPr>
          <a:xfrm>
            <a:off x="729450" y="1468450"/>
            <a:ext cx="7688700" cy="28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(…) pelo contrário, têm um psiquismo preparado para o  que vieram fazer na Terra que, é local de trabalho e não de repouso, de socorro e não de contemplação, de renúncia e não de ostentação. </a:t>
            </a:r>
            <a:endParaRPr sz="2400" b="1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5"/>
          <p:cNvSpPr txBox="1">
            <a:spLocks noGrp="1"/>
          </p:cNvSpPr>
          <p:nvPr>
            <p:ph type="body" idx="1"/>
          </p:nvPr>
        </p:nvSpPr>
        <p:spPr>
          <a:xfrm>
            <a:off x="729450" y="1367450"/>
            <a:ext cx="7688700" cy="29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Ninguém está na Terra a passeio. Quanto mais cedo iniciarem-se no trabalho, de mais valia serão os benefícios amealhados. O exemplo magno vem de Jesus lecionando amor e sabedoria aos doutores da lei, afirmando estar a serviço do Pai. Inspiremos o mesmo às </a:t>
            </a:r>
            <a:r>
              <a:rPr lang="pt-BR" sz="240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“Nossas Crianças”.</a:t>
            </a:r>
            <a:endParaRPr sz="24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6"/>
          <p:cNvSpPr txBox="1">
            <a:spLocks noGrp="1"/>
          </p:cNvSpPr>
          <p:nvPr>
            <p:ph type="body" idx="1"/>
          </p:nvPr>
        </p:nvSpPr>
        <p:spPr>
          <a:xfrm>
            <a:off x="729450" y="1344150"/>
            <a:ext cx="7688700" cy="3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0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75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Oração pelas Crianças do Mundo</a:t>
            </a:r>
            <a:endParaRPr sz="975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5528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endParaRPr sz="5528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5528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Deus Pai,</a:t>
            </a:r>
            <a:endParaRPr sz="5528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5528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Nós te louvamos e te</a:t>
            </a:r>
            <a:endParaRPr sz="5528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800"/>
              </a:spcAft>
              <a:buNone/>
            </a:pPr>
            <a:r>
              <a:rPr lang="pt-BR" sz="5528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agradecemos pelo dom da vida.</a:t>
            </a:r>
            <a:endParaRPr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>
            <a:spLocks noGrp="1"/>
          </p:cNvSpPr>
          <p:nvPr>
            <p:ph type="body" idx="1"/>
          </p:nvPr>
        </p:nvSpPr>
        <p:spPr>
          <a:xfrm>
            <a:off x="729450" y="1336375"/>
            <a:ext cx="7688700" cy="337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2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Nós te pedimos por todas as crianças do mundo.</a:t>
            </a:r>
            <a:endParaRPr sz="22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2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Abençoa-as com tua paz,</a:t>
            </a:r>
            <a:endParaRPr sz="22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2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teu amor e tua proteção.</a:t>
            </a:r>
            <a:endParaRPr sz="22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2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Guarda-as</a:t>
            </a:r>
            <a:endParaRPr sz="22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2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do mal e da violência.</a:t>
            </a:r>
            <a:endParaRPr sz="22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>
            <a:spLocks noGrp="1"/>
          </p:cNvSpPr>
          <p:nvPr>
            <p:ph type="body" idx="1"/>
          </p:nvPr>
        </p:nvSpPr>
        <p:spPr>
          <a:xfrm>
            <a:off x="729450" y="1359675"/>
            <a:ext cx="7688700" cy="29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Dá-lhes pais amorosos e responsáveis.</a:t>
            </a:r>
            <a:endParaRPr sz="24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Dá-lhes</a:t>
            </a:r>
            <a:endParaRPr sz="24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professores e educadores que as ajudem a crescer e aprender.</a:t>
            </a:r>
            <a:endParaRPr sz="24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Dá-lhes</a:t>
            </a:r>
            <a:endParaRPr sz="24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amigos que as amem e as aceitem como são.</a:t>
            </a:r>
            <a:endParaRPr sz="24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>
            <a:spLocks noGrp="1"/>
          </p:cNvSpPr>
          <p:nvPr>
            <p:ph type="body" idx="1"/>
          </p:nvPr>
        </p:nvSpPr>
        <p:spPr>
          <a:xfrm>
            <a:off x="729450" y="1375225"/>
            <a:ext cx="7688700" cy="296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10000"/>
          </a:bodyPr>
          <a:lstStyle/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8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Dá-lhes saúde, alegria e esperança.</a:t>
            </a:r>
            <a:endParaRPr sz="28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8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Que elas possam crescer em sabedoria e graça,</a:t>
            </a:r>
            <a:endParaRPr sz="28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8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 que</a:t>
            </a:r>
            <a:endParaRPr sz="28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8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um dia possam conhecer o teu amor infinito.</a:t>
            </a:r>
            <a:endParaRPr sz="28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800" i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Amém.</a:t>
            </a:r>
            <a:endParaRPr sz="2800" i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EB5D87-3210-F3E6-EEA9-5226703447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BC58A95-1612-C556-975B-C9616EA724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endParaRPr lang="pt-BR" dirty="0"/>
          </a:p>
        </p:txBody>
      </p:sp>
      <p:pic>
        <p:nvPicPr>
          <p:cNvPr id="4" name="Música_ _Deixai vir a mim as criancinhas_ - C.E.B.M (720p_30fps_H264-128kbit_AAC)">
            <a:hlinkClick r:id="" action="ppaction://media"/>
            <a:extLst>
              <a:ext uri="{FF2B5EF4-FFF2-40B4-BE49-F238E27FC236}">
                <a16:creationId xmlns:a16="http://schemas.microsoft.com/office/drawing/2014/main" id="{D0458055-5BFF-B1FB-CD29-494D0F1FAC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"/>
            <a:ext cx="92360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422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1344150"/>
            <a:ext cx="2549400" cy="33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“Educai as crianças e não se fará necessário punir os homens.” (Pitágoras) 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400" dirty="0"/>
          </a:p>
        </p:txBody>
      </p:sp>
      <p:pic>
        <p:nvPicPr>
          <p:cNvPr id="100" name="Google Shape;10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5450" y="1208175"/>
            <a:ext cx="4280175" cy="324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598250" y="1078211"/>
            <a:ext cx="4125600" cy="39794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6800" b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Lucas 18:15-17: "Então lhe trouxeram algumas crianças para que ele as tocasse, mas os discípulos os repreenderam. Jesus, porém, viu isso e ficou indignado. Disse aos discípulos: 'Deixem as crianças virem a mim; não as impeçam, pois o Reino de Deus pertence aos que são semelhantes a elas. Eu lhes asseguro que quem não receber o Reino de Deus como uma criança, jamais entrará nele.'"(Mateus 19:13-15; Marcos 10:13-16; Lucas 18:15-17)</a:t>
            </a:r>
            <a:endParaRPr sz="6800" b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20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0350" y="1235375"/>
            <a:ext cx="3899499" cy="382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body" idx="1"/>
          </p:nvPr>
        </p:nvSpPr>
        <p:spPr>
          <a:xfrm>
            <a:off x="729450" y="1460700"/>
            <a:ext cx="2191800" cy="28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Quais eram as crianças para qual Jesus pregava ?</a:t>
            </a:r>
            <a:endParaRPr sz="2400" b="1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400" dirty="0"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7275" y="1199650"/>
            <a:ext cx="5476725" cy="383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>
            <a:spLocks noGrp="1"/>
          </p:cNvSpPr>
          <p:nvPr>
            <p:ph type="body" idx="1"/>
          </p:nvPr>
        </p:nvSpPr>
        <p:spPr>
          <a:xfrm>
            <a:off x="729450" y="1289750"/>
            <a:ext cx="7688700" cy="305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As crianças que Jesus pregava eram crianças de todas as idades, classes sociais e origens. Elas eram filhos de pais ricos e pobres, de judeus e gentios, de camponeses e citadinos. Jesus não fazia distinção entre as crianças, pois Ele as via como seres humanos completos, dignos de amor e respeito.</a:t>
            </a:r>
            <a:endParaRPr sz="2400" b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body" idx="1"/>
          </p:nvPr>
        </p:nvSpPr>
        <p:spPr>
          <a:xfrm>
            <a:off x="729450" y="1297525"/>
            <a:ext cx="7688700" cy="304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457200" algn="just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8" b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Jesus pregava para as crianças de forma simples e direta, usando parábolas e histórias que elas pudessem entender. Ele lhes ensinava sobre o amor de Deus, o perdão, a justiça e a paz. Jesus também abençoava as crianças, colocando as mãos sobre elas e orando por elas.</a:t>
            </a:r>
            <a:endParaRPr sz="2408" b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body" idx="1"/>
          </p:nvPr>
        </p:nvSpPr>
        <p:spPr>
          <a:xfrm>
            <a:off x="729450" y="1546150"/>
            <a:ext cx="7688700" cy="27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spcBef>
                <a:spcPts val="180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rgbClr val="1F1F1F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 mensagem de Jesus para as crianças é uma mensagem de amor, aceitação e esperança. Ele nos ensina que todas as crianças são importantes para Deus, independentemente de sua origem ou condição social.</a:t>
            </a:r>
            <a:endParaRPr sz="2400" b="1" dirty="0">
              <a:solidFill>
                <a:srgbClr val="1F1F1F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800"/>
              </a:spcBef>
              <a:spcAft>
                <a:spcPts val="12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body" idx="1"/>
          </p:nvPr>
        </p:nvSpPr>
        <p:spPr>
          <a:xfrm>
            <a:off x="729450" y="1476225"/>
            <a:ext cx="7688700" cy="331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0" lvl="0" indent="1270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100" dirty="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45720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9750" b="1" dirty="0">
                <a:solidFill>
                  <a:srgbClr val="333333"/>
                </a:solidFill>
                <a:latin typeface="Arial"/>
                <a:ea typeface="Arial"/>
                <a:cs typeface="Arial"/>
                <a:sym typeface="Arial"/>
              </a:rPr>
              <a:t>Contam as tradições espirituais que Licurgo de Esparta     ( 700 a.C.), certa feita, foi convidado para apresentar um trabalho sobre “Educação” tendo o nobre magistrado e orador solicitado um prazo de três meses para que se pudesse preparar o assunto. No dia aprazado, grande e seleto público aguardavam, ansiosos, para ouvir do ínclito tribuno, o qual, ao chegar ao local determinado causara surpresa. </a:t>
            </a:r>
            <a:endParaRPr sz="9750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1026</Words>
  <Application>Microsoft Office PowerPoint</Application>
  <PresentationFormat>Apresentação na tela (16:9)</PresentationFormat>
  <Paragraphs>46</Paragraphs>
  <Slides>28</Slides>
  <Notes>27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Pacifico</vt:lpstr>
      <vt:lpstr>Lato</vt:lpstr>
      <vt:lpstr>Raleway</vt:lpstr>
      <vt:lpstr>Arial</vt:lpstr>
      <vt:lpstr>Streamline</vt:lpstr>
      <vt:lpstr>Deixai vir a mim as criancinhas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Deixai vir a mim as criancinhas</dc:title>
  <dc:creator>Britt</dc:creator>
  <cp:lastModifiedBy>Z</cp:lastModifiedBy>
  <cp:revision>5</cp:revision>
  <dcterms:modified xsi:type="dcterms:W3CDTF">2023-12-27T23:34:07Z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2023-12-26T19:05:07Z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938f5183-47cc-4970-95a7-651457fa053e</vt:lpwstr>
  </property>
  <property fmtid="{D5CDD505-2E9C-101B-9397-08002B2CF9AE}" pid="7" name="MSIP_Label_defa4170-0d19-0005-0004-bc88714345d2_ActionId">
    <vt:lpwstr>183c9f9c-4ce6-454e-92ae-eb120b00d378</vt:lpwstr>
  </property>
  <property fmtid="{D5CDD505-2E9C-101B-9397-08002B2CF9AE}" pid="8" name="MSIP_Label_defa4170-0d19-0005-0004-bc88714345d2_ContentBits">
    <vt:lpwstr>0</vt:lpwstr>
  </property>
</Properties>
</file>

<file path=docProps/thumbnail.jpeg>
</file>